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D8E8A6-33A2-B4B4-9F79-53F954D1B397}" v="5" dt="2023-04-28T10:40:03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25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łgorzata Jarczyńska CWM" userId="S::malgorzata.jarczynska@p.lodz.pl::379d21fe-9fff-4c63-8ba3-f228a67e5d8a" providerId="AD" clId="Web-{C6D8E8A6-33A2-B4B4-9F79-53F954D1B397}"/>
    <pc:docChg chg="modSld">
      <pc:chgData name="Małgorzata Jarczyńska CWM" userId="S::malgorzata.jarczynska@p.lodz.pl::379d21fe-9fff-4c63-8ba3-f228a67e5d8a" providerId="AD" clId="Web-{C6D8E8A6-33A2-B4B4-9F79-53F954D1B397}" dt="2023-04-28T10:40:02.199" v="2" actId="20577"/>
      <pc:docMkLst>
        <pc:docMk/>
      </pc:docMkLst>
      <pc:sldChg chg="modSp">
        <pc:chgData name="Małgorzata Jarczyńska CWM" userId="S::malgorzata.jarczynska@p.lodz.pl::379d21fe-9fff-4c63-8ba3-f228a67e5d8a" providerId="AD" clId="Web-{C6D8E8A6-33A2-B4B4-9F79-53F954D1B397}" dt="2023-04-28T10:40:02.199" v="2" actId="20577"/>
        <pc:sldMkLst>
          <pc:docMk/>
          <pc:sldMk cId="3282200675" sldId="263"/>
        </pc:sldMkLst>
        <pc:spChg chg="mod">
          <ac:chgData name="Małgorzata Jarczyńska CWM" userId="S::malgorzata.jarczynska@p.lodz.pl::379d21fe-9fff-4c63-8ba3-f228a67e5d8a" providerId="AD" clId="Web-{C6D8E8A6-33A2-B4B4-9F79-53F954D1B397}" dt="2023-04-28T10:40:02.199" v="2" actId="20577"/>
          <ac:spMkLst>
            <pc:docMk/>
            <pc:sldMk cId="3282200675" sldId="263"/>
            <ac:spMk id="2" creationId="{4E15DCA2-DE52-1264-0CB8-CC7F5F75379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909D3-639A-4D1A-9979-4CAFBD921DDA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79FC4-8408-4C8E-B09E-39DC5BA9AD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645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33F-8996-47D9-A657-34BEA434CDF6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A7E-C80F-4FA1-A498-4EED5BEDF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897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33F-8996-47D9-A657-34BEA434CDF6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A7E-C80F-4FA1-A498-4EED5BEDF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509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33F-8996-47D9-A657-34BEA434CDF6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A7E-C80F-4FA1-A498-4EED5BEDF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967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33F-8996-47D9-A657-34BEA434CDF6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A7E-C80F-4FA1-A498-4EED5BEDF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97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33F-8996-47D9-A657-34BEA434CDF6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A7E-C80F-4FA1-A498-4EED5BEDF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296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33F-8996-47D9-A657-34BEA434CDF6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A7E-C80F-4FA1-A498-4EED5BEDF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229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33F-8996-47D9-A657-34BEA434CDF6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A7E-C80F-4FA1-A498-4EED5BEDF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2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33F-8996-47D9-A657-34BEA434CDF6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A7E-C80F-4FA1-A498-4EED5BEDF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81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33F-8996-47D9-A657-34BEA434CDF6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A7E-C80F-4FA1-A498-4EED5BEDF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574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33F-8996-47D9-A657-34BEA434CDF6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A7E-C80F-4FA1-A498-4EED5BEDF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16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F33F-8996-47D9-A657-34BEA434CDF6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07A7E-C80F-4FA1-A498-4EED5BEDF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5412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F33F-8996-47D9-A657-34BEA434CDF6}" type="datetimeFigureOut">
              <a:rPr lang="pl-PL" smtClean="0"/>
              <a:t>28.04.2023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07A7E-C80F-4FA1-A498-4EED5BEDFB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086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view.genial.ly/63e21b9d31b82900103ba853/presentation-e-close-methodologies-pl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view.genial.ly/6244d9ff4f9a09001871c361/presentation-e-close-methodologies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view.genial.ly/63e21a2a3cdade0011bd787d/presentation-e-close-methodologies-d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hyperlink" Target="https://view.genial.ly/63e219b2c593e200174abf3e/presentation-e-close-methodologies-pt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s://view.genial.ly/63e2160607f8af0012ad4c21/presentation-e-close-methodologies-es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view.genial.ly/63e21b9131b82900103ba831/presentation-e-close-survival-kit-pl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view.genial.ly/622e6856f15c6f0018d1007b/presentation-e-close-survival-kit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view.genial.ly/63e21a273cdade0011bd7873/presentation-e-close-survival-kit-d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hyperlink" Target="https://view.genial.ly/63e219f53cdade0011bd77c4/presentation-e-close-survival-kit-pt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hyperlink" Target="https://view.genial.ly/63e21a098a0377001253dc04/presentation-e-close-survival-kit-e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github.com/e-CLOS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38811">
            <a:off x="7817057" y="-1501393"/>
            <a:ext cx="6834649" cy="286863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841972"/>
            <a:ext cx="9144000" cy="1139867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GB" sz="1800" b="0" dirty="0">
                <a:solidFill>
                  <a:srgbClr val="404040"/>
                </a:solidFill>
                <a:effectLst/>
                <a:latin typeface="Gadugi" panose="020B0502040204020203" pitchFamily="34" charset="0"/>
                <a:ea typeface="FreeSans"/>
                <a:cs typeface="Calibri" panose="020F0502020204030204" pitchFamily="34" charset="0"/>
              </a:rPr>
              <a:t>Project title: A model for Interactive (A)Synchronous Learning in Online STEM Education</a:t>
            </a:r>
            <a:br>
              <a:rPr lang="pl-PL" sz="1800" b="1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GB" sz="1800" b="0" dirty="0">
                <a:solidFill>
                  <a:srgbClr val="404040"/>
                </a:solidFill>
                <a:effectLst/>
                <a:latin typeface="Gadugi" panose="020B0502040204020203" pitchFamily="34" charset="0"/>
                <a:ea typeface="FreeSans"/>
                <a:cs typeface="Calibri" panose="020F0502020204030204" pitchFamily="34" charset="0"/>
              </a:rPr>
              <a:t>Project number: 2020-1-PL01-KA226-HE-096239</a:t>
            </a:r>
            <a:endParaRPr lang="pl-PL" sz="1800" b="1" dirty="0">
              <a:solidFill>
                <a:srgbClr val="39302A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329304"/>
            <a:ext cx="9144000" cy="811208"/>
          </a:xfrm>
        </p:spPr>
        <p:txBody>
          <a:bodyPr>
            <a:normAutofit lnSpcReduction="10000"/>
          </a:bodyPr>
          <a:lstStyle/>
          <a:p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publication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been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co-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funded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the Erasmus+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Union and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reflects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views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authors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Commission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cannot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held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responsible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made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contained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 err="1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therein</a:t>
            </a:r>
            <a:r>
              <a:rPr lang="pl-PL" sz="1800" dirty="0">
                <a:solidFill>
                  <a:srgbClr val="3930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dirty="0">
              <a:solidFill>
                <a:srgbClr val="007096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71264">
            <a:off x="5502369" y="-1648035"/>
            <a:ext cx="5677997" cy="237548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17611">
            <a:off x="-2488887" y="-1325963"/>
            <a:ext cx="6524067" cy="2729456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3708038" y="1423075"/>
            <a:ext cx="4775923" cy="1092395"/>
            <a:chOff x="4190657" y="1423075"/>
            <a:chExt cx="4775923" cy="1092395"/>
          </a:xfrm>
        </p:grpSpPr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0657" y="1423075"/>
              <a:ext cx="1428517" cy="1092395"/>
            </a:xfrm>
            <a:prstGeom prst="rect">
              <a:avLst/>
            </a:prstGeom>
          </p:spPr>
        </p:pic>
        <p:pic>
          <p:nvPicPr>
            <p:cNvPr id="10" name="Obraz 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5563"/>
            <a:stretch/>
          </p:blipFill>
          <p:spPr>
            <a:xfrm>
              <a:off x="6563732" y="1637919"/>
              <a:ext cx="2402848" cy="662705"/>
            </a:xfrm>
            <a:prstGeom prst="rect">
              <a:avLst/>
            </a:prstGeom>
          </p:spPr>
        </p:pic>
      </p:grpSp>
      <p:pic>
        <p:nvPicPr>
          <p:cNvPr id="11" name="Obraz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87188">
            <a:off x="-320794" y="-2131978"/>
            <a:ext cx="6594117" cy="2767682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957616" y="5934279"/>
            <a:ext cx="10739084" cy="787196"/>
            <a:chOff x="957616" y="5934279"/>
            <a:chExt cx="10739084" cy="787196"/>
          </a:xfrm>
        </p:grpSpPr>
        <p:pic>
          <p:nvPicPr>
            <p:cNvPr id="17" name="Obraz 13">
              <a:extLst>
                <a:ext uri="{FF2B5EF4-FFF2-40B4-BE49-F238E27FC236}">
                  <a16:creationId xmlns:a16="http://schemas.microsoft.com/office/drawing/2014/main" id="{851189C7-8E1C-4669-910A-95E6909D7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616" y="5966902"/>
              <a:ext cx="1447296" cy="754573"/>
            </a:xfrm>
            <a:prstGeom prst="rect">
              <a:avLst/>
            </a:prstGeom>
          </p:spPr>
        </p:pic>
        <p:pic>
          <p:nvPicPr>
            <p:cNvPr id="18" name="Obraz 21" descr="Obraz zawierający tekst&#10;&#10;Opis wygenerowany automatycznie">
              <a:extLst>
                <a:ext uri="{FF2B5EF4-FFF2-40B4-BE49-F238E27FC236}">
                  <a16:creationId xmlns:a16="http://schemas.microsoft.com/office/drawing/2014/main" id="{F9880294-D786-4694-8FE7-1528EF0D4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2780" y="6057261"/>
              <a:ext cx="1905000" cy="609600"/>
            </a:xfrm>
            <a:prstGeom prst="rect">
              <a:avLst/>
            </a:prstGeom>
          </p:spPr>
        </p:pic>
        <p:pic>
          <p:nvPicPr>
            <p:cNvPr id="19" name="Obraz 25">
              <a:extLst>
                <a:ext uri="{FF2B5EF4-FFF2-40B4-BE49-F238E27FC236}">
                  <a16:creationId xmlns:a16="http://schemas.microsoft.com/office/drawing/2014/main" id="{FB7F538B-05C5-4F41-8B5B-9531C39E8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0127" y="6042926"/>
              <a:ext cx="2639685" cy="678549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029700" y="5934279"/>
              <a:ext cx="2667000" cy="646902"/>
            </a:xfrm>
            <a:prstGeom prst="rect">
              <a:avLst/>
            </a:prstGeom>
          </p:spPr>
        </p:pic>
      </p:grpSp>
      <p:pic>
        <p:nvPicPr>
          <p:cNvPr id="13" name="Obraz 12" descr="New SVG image">
            <a:hlinkClick r:id="rId12"/>
            <a:extLst>
              <a:ext uri="{FF2B5EF4-FFF2-40B4-BE49-F238E27FC236}">
                <a16:creationId xmlns:a16="http://schemas.microsoft.com/office/drawing/2014/main" id="{BB35ED8D-8555-0BCE-CBF1-EAF3C182D09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6" y="2607821"/>
            <a:ext cx="1428750" cy="504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72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38811">
            <a:off x="7817057" y="-1501393"/>
            <a:ext cx="6834649" cy="286863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841972"/>
            <a:ext cx="9144000" cy="1139867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pl-PL" sz="3600" b="1" i="0" u="none" strike="noStrike" dirty="0" err="1">
                <a:solidFill>
                  <a:srgbClr val="007096"/>
                </a:solidFill>
                <a:effectLst/>
                <a:latin typeface="Calibri Light" panose="020F0302020204030204" pitchFamily="34" charset="0"/>
              </a:rPr>
              <a:t>Intellectual</a:t>
            </a:r>
            <a:r>
              <a:rPr lang="pl-PL" sz="3600" b="1" i="0" u="none" strike="noStrike" dirty="0">
                <a:solidFill>
                  <a:srgbClr val="007096"/>
                </a:solidFill>
                <a:effectLst/>
                <a:latin typeface="Calibri Light" panose="020F0302020204030204" pitchFamily="34" charset="0"/>
              </a:rPr>
              <a:t> </a:t>
            </a:r>
            <a:r>
              <a:rPr lang="pl-PL" sz="3600" b="1" i="0" u="none" strike="noStrike" dirty="0" err="1">
                <a:solidFill>
                  <a:srgbClr val="007096"/>
                </a:solidFill>
                <a:effectLst/>
                <a:latin typeface="Calibri Light" panose="020F0302020204030204" pitchFamily="34" charset="0"/>
              </a:rPr>
              <a:t>Output</a:t>
            </a:r>
            <a:r>
              <a:rPr lang="pl-PL" sz="3600" b="1" i="0" u="none" strike="noStrike" dirty="0">
                <a:solidFill>
                  <a:srgbClr val="007096"/>
                </a:solidFill>
                <a:effectLst/>
                <a:latin typeface="Calibri Light" panose="020F0302020204030204" pitchFamily="34" charset="0"/>
              </a:rPr>
              <a:t> 2</a:t>
            </a:r>
            <a:br>
              <a:rPr lang="pl-PL" sz="3600" b="1" i="0" u="none" strike="noStrike" dirty="0">
                <a:solidFill>
                  <a:srgbClr val="007096"/>
                </a:solidFill>
                <a:effectLst/>
                <a:latin typeface="Calibri Light" panose="020F0302020204030204" pitchFamily="34" charset="0"/>
              </a:rPr>
            </a:br>
            <a:r>
              <a:rPr lang="en-GB" sz="3600" b="1" i="0" u="none" strike="noStrike" dirty="0">
                <a:solidFill>
                  <a:srgbClr val="007096"/>
                </a:solidFill>
                <a:effectLst/>
                <a:latin typeface="Calibri Light" panose="020F0302020204030204" pitchFamily="34" charset="0"/>
              </a:rPr>
              <a:t> </a:t>
            </a:r>
            <a:r>
              <a:rPr lang="en-US" sz="3600" b="1" i="0" u="none" strike="noStrike" dirty="0">
                <a:solidFill>
                  <a:srgbClr val="007096"/>
                </a:solidFill>
                <a:effectLst/>
                <a:latin typeface="Calibri Light" panose="020F0302020204030204" pitchFamily="34" charset="0"/>
              </a:rPr>
              <a:t>Distance Teaching Toolbox for Educators</a:t>
            </a:r>
            <a:endParaRPr lang="pl-PL" sz="3600" b="1" dirty="0">
              <a:solidFill>
                <a:srgbClr val="39302A"/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71264">
            <a:off x="5502369" y="-1648035"/>
            <a:ext cx="5677997" cy="237548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17611">
            <a:off x="-2488887" y="-1325963"/>
            <a:ext cx="6524067" cy="2729456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3708038" y="1423075"/>
            <a:ext cx="4775923" cy="1092395"/>
            <a:chOff x="4190657" y="1423075"/>
            <a:chExt cx="4775923" cy="1092395"/>
          </a:xfrm>
        </p:grpSpPr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0657" y="1423075"/>
              <a:ext cx="1428517" cy="1092395"/>
            </a:xfrm>
            <a:prstGeom prst="rect">
              <a:avLst/>
            </a:prstGeom>
          </p:spPr>
        </p:pic>
        <p:pic>
          <p:nvPicPr>
            <p:cNvPr id="10" name="Obraz 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5563"/>
            <a:stretch/>
          </p:blipFill>
          <p:spPr>
            <a:xfrm>
              <a:off x="6563732" y="1637919"/>
              <a:ext cx="2402848" cy="662705"/>
            </a:xfrm>
            <a:prstGeom prst="rect">
              <a:avLst/>
            </a:prstGeom>
          </p:spPr>
        </p:pic>
      </p:grpSp>
      <p:pic>
        <p:nvPicPr>
          <p:cNvPr id="11" name="Obraz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87188">
            <a:off x="-320794" y="-2131978"/>
            <a:ext cx="6594117" cy="2767682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957616" y="5934279"/>
            <a:ext cx="10739084" cy="787196"/>
            <a:chOff x="957616" y="5934279"/>
            <a:chExt cx="10739084" cy="787196"/>
          </a:xfrm>
        </p:grpSpPr>
        <p:pic>
          <p:nvPicPr>
            <p:cNvPr id="17" name="Obraz 13">
              <a:extLst>
                <a:ext uri="{FF2B5EF4-FFF2-40B4-BE49-F238E27FC236}">
                  <a16:creationId xmlns:a16="http://schemas.microsoft.com/office/drawing/2014/main" id="{851189C7-8E1C-4669-910A-95E6909D7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616" y="5966902"/>
              <a:ext cx="1447296" cy="754573"/>
            </a:xfrm>
            <a:prstGeom prst="rect">
              <a:avLst/>
            </a:prstGeom>
          </p:spPr>
        </p:pic>
        <p:pic>
          <p:nvPicPr>
            <p:cNvPr id="18" name="Obraz 21" descr="Obraz zawierający tekst&#10;&#10;Opis wygenerowany automatycznie">
              <a:extLst>
                <a:ext uri="{FF2B5EF4-FFF2-40B4-BE49-F238E27FC236}">
                  <a16:creationId xmlns:a16="http://schemas.microsoft.com/office/drawing/2014/main" id="{F9880294-D786-4694-8FE7-1528EF0D4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2780" y="6057261"/>
              <a:ext cx="1905000" cy="609600"/>
            </a:xfrm>
            <a:prstGeom prst="rect">
              <a:avLst/>
            </a:prstGeom>
          </p:spPr>
        </p:pic>
        <p:pic>
          <p:nvPicPr>
            <p:cNvPr id="19" name="Obraz 25">
              <a:extLst>
                <a:ext uri="{FF2B5EF4-FFF2-40B4-BE49-F238E27FC236}">
                  <a16:creationId xmlns:a16="http://schemas.microsoft.com/office/drawing/2014/main" id="{FB7F538B-05C5-4F41-8B5B-9531C39E8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0127" y="6042926"/>
              <a:ext cx="2639685" cy="678549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029700" y="5934279"/>
              <a:ext cx="2667000" cy="646902"/>
            </a:xfrm>
            <a:prstGeom prst="rect">
              <a:avLst/>
            </a:prstGeom>
          </p:spPr>
        </p:pic>
      </p:grpSp>
      <p:pic>
        <p:nvPicPr>
          <p:cNvPr id="13" name="Obraz 12" descr="New SVG image">
            <a:hlinkClick r:id="rId12"/>
            <a:extLst>
              <a:ext uri="{FF2B5EF4-FFF2-40B4-BE49-F238E27FC236}">
                <a16:creationId xmlns:a16="http://schemas.microsoft.com/office/drawing/2014/main" id="{BB35ED8D-8555-0BCE-CBF1-EAF3C182D09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6" y="2607821"/>
            <a:ext cx="1428750" cy="504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0136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38811">
            <a:off x="7817057" y="-1501393"/>
            <a:ext cx="6834649" cy="286863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71264">
            <a:off x="5502369" y="-1648035"/>
            <a:ext cx="5677997" cy="237548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17611">
            <a:off x="-2488887" y="-1325963"/>
            <a:ext cx="6524067" cy="2729456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3708038" y="1423075"/>
            <a:ext cx="4775923" cy="1092395"/>
            <a:chOff x="4190657" y="1423075"/>
            <a:chExt cx="4775923" cy="1092395"/>
          </a:xfrm>
        </p:grpSpPr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0657" y="1423075"/>
              <a:ext cx="1428517" cy="1092395"/>
            </a:xfrm>
            <a:prstGeom prst="rect">
              <a:avLst/>
            </a:prstGeom>
          </p:spPr>
        </p:pic>
        <p:pic>
          <p:nvPicPr>
            <p:cNvPr id="10" name="Obraz 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5563"/>
            <a:stretch/>
          </p:blipFill>
          <p:spPr>
            <a:xfrm>
              <a:off x="6563732" y="1637919"/>
              <a:ext cx="2402848" cy="662705"/>
            </a:xfrm>
            <a:prstGeom prst="rect">
              <a:avLst/>
            </a:prstGeom>
          </p:spPr>
        </p:pic>
      </p:grpSp>
      <p:pic>
        <p:nvPicPr>
          <p:cNvPr id="11" name="Obraz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87188">
            <a:off x="-320794" y="-2131978"/>
            <a:ext cx="6594117" cy="2767682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957616" y="5934279"/>
            <a:ext cx="10739084" cy="787196"/>
            <a:chOff x="957616" y="5934279"/>
            <a:chExt cx="10739084" cy="787196"/>
          </a:xfrm>
        </p:grpSpPr>
        <p:pic>
          <p:nvPicPr>
            <p:cNvPr id="17" name="Obraz 13">
              <a:extLst>
                <a:ext uri="{FF2B5EF4-FFF2-40B4-BE49-F238E27FC236}">
                  <a16:creationId xmlns:a16="http://schemas.microsoft.com/office/drawing/2014/main" id="{851189C7-8E1C-4669-910A-95E6909D7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616" y="5966902"/>
              <a:ext cx="1447296" cy="754573"/>
            </a:xfrm>
            <a:prstGeom prst="rect">
              <a:avLst/>
            </a:prstGeom>
          </p:spPr>
        </p:pic>
        <p:pic>
          <p:nvPicPr>
            <p:cNvPr id="18" name="Obraz 21" descr="Obraz zawierający tekst&#10;&#10;Opis wygenerowany automatycznie">
              <a:extLst>
                <a:ext uri="{FF2B5EF4-FFF2-40B4-BE49-F238E27FC236}">
                  <a16:creationId xmlns:a16="http://schemas.microsoft.com/office/drawing/2014/main" id="{F9880294-D786-4694-8FE7-1528EF0D4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2780" y="6057261"/>
              <a:ext cx="1905000" cy="609600"/>
            </a:xfrm>
            <a:prstGeom prst="rect">
              <a:avLst/>
            </a:prstGeom>
          </p:spPr>
        </p:pic>
        <p:pic>
          <p:nvPicPr>
            <p:cNvPr id="19" name="Obraz 25">
              <a:extLst>
                <a:ext uri="{FF2B5EF4-FFF2-40B4-BE49-F238E27FC236}">
                  <a16:creationId xmlns:a16="http://schemas.microsoft.com/office/drawing/2014/main" id="{FB7F538B-05C5-4F41-8B5B-9531C39E8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0127" y="6042926"/>
              <a:ext cx="2639685" cy="678549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029700" y="5934279"/>
              <a:ext cx="2667000" cy="646902"/>
            </a:xfrm>
            <a:prstGeom prst="rect">
              <a:avLst/>
            </a:prstGeom>
          </p:spPr>
        </p:pic>
      </p:grpSp>
      <p:sp>
        <p:nvSpPr>
          <p:cNvPr id="22" name="Rectangle 2">
            <a:extLst>
              <a:ext uri="{FF2B5EF4-FFF2-40B4-BE49-F238E27FC236}">
                <a16:creationId xmlns:a16="http://schemas.microsoft.com/office/drawing/2014/main" id="{D61EA5F9-2DF6-90F7-4A02-977964649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616" y="3202976"/>
            <a:ext cx="9578263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Teacher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guide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Methodologies</a:t>
            </a:r>
            <a:endParaRPr kumimoji="0" lang="pl-PL" altLang="pl-PL" sz="1800" b="1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EN: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12"/>
              </a:rPr>
              <a:t>https://view.genial.ly/6244d9ff4f9a09001871c361/presentation-e-close-methodologies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PL: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13"/>
              </a:rPr>
              <a:t>https://view.genial.ly/63e21b9d31b82900103ba853/presentation-e-close-methodologies-pl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ES: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14"/>
              </a:rPr>
              <a:t>https://view.genial.ly/63e2160607f8af0012ad4c21/presentation-e-close-methodologies-es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PT: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15"/>
              </a:rPr>
              <a:t>https://view.genial.ly/63e219b2c593e200174abf3e/presentation-e-close-methodologies-pt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DE: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16"/>
              </a:rPr>
              <a:t>https://view.genial.ly/63e21a2a3cdade0011bd787d/presentation-e-close-methodologies-de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05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38811">
            <a:off x="7817057" y="-1501393"/>
            <a:ext cx="6834649" cy="286863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71264">
            <a:off x="5502369" y="-1648035"/>
            <a:ext cx="5677997" cy="237548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17611">
            <a:off x="-2488887" y="-1325963"/>
            <a:ext cx="6524067" cy="2729456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3708038" y="1423075"/>
            <a:ext cx="4775923" cy="1092395"/>
            <a:chOff x="4190657" y="1423075"/>
            <a:chExt cx="4775923" cy="1092395"/>
          </a:xfrm>
        </p:grpSpPr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0657" y="1423075"/>
              <a:ext cx="1428517" cy="1092395"/>
            </a:xfrm>
            <a:prstGeom prst="rect">
              <a:avLst/>
            </a:prstGeom>
          </p:spPr>
        </p:pic>
        <p:pic>
          <p:nvPicPr>
            <p:cNvPr id="10" name="Obraz 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5563"/>
            <a:stretch/>
          </p:blipFill>
          <p:spPr>
            <a:xfrm>
              <a:off x="6563732" y="1637919"/>
              <a:ext cx="2402848" cy="662705"/>
            </a:xfrm>
            <a:prstGeom prst="rect">
              <a:avLst/>
            </a:prstGeom>
          </p:spPr>
        </p:pic>
      </p:grpSp>
      <p:pic>
        <p:nvPicPr>
          <p:cNvPr id="11" name="Obraz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87188">
            <a:off x="-320794" y="-2131978"/>
            <a:ext cx="6594117" cy="2767682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957616" y="5934279"/>
            <a:ext cx="10739084" cy="787196"/>
            <a:chOff x="957616" y="5934279"/>
            <a:chExt cx="10739084" cy="787196"/>
          </a:xfrm>
        </p:grpSpPr>
        <p:pic>
          <p:nvPicPr>
            <p:cNvPr id="17" name="Obraz 13">
              <a:extLst>
                <a:ext uri="{FF2B5EF4-FFF2-40B4-BE49-F238E27FC236}">
                  <a16:creationId xmlns:a16="http://schemas.microsoft.com/office/drawing/2014/main" id="{851189C7-8E1C-4669-910A-95E6909D7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616" y="5966902"/>
              <a:ext cx="1447296" cy="754573"/>
            </a:xfrm>
            <a:prstGeom prst="rect">
              <a:avLst/>
            </a:prstGeom>
          </p:spPr>
        </p:pic>
        <p:pic>
          <p:nvPicPr>
            <p:cNvPr id="18" name="Obraz 21" descr="Obraz zawierający tekst&#10;&#10;Opis wygenerowany automatycznie">
              <a:extLst>
                <a:ext uri="{FF2B5EF4-FFF2-40B4-BE49-F238E27FC236}">
                  <a16:creationId xmlns:a16="http://schemas.microsoft.com/office/drawing/2014/main" id="{F9880294-D786-4694-8FE7-1528EF0D4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2780" y="6057261"/>
              <a:ext cx="1905000" cy="609600"/>
            </a:xfrm>
            <a:prstGeom prst="rect">
              <a:avLst/>
            </a:prstGeom>
          </p:spPr>
        </p:pic>
        <p:pic>
          <p:nvPicPr>
            <p:cNvPr id="19" name="Obraz 25">
              <a:extLst>
                <a:ext uri="{FF2B5EF4-FFF2-40B4-BE49-F238E27FC236}">
                  <a16:creationId xmlns:a16="http://schemas.microsoft.com/office/drawing/2014/main" id="{FB7F538B-05C5-4F41-8B5B-9531C39E8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0127" y="6042926"/>
              <a:ext cx="2639685" cy="678549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029700" y="5934279"/>
              <a:ext cx="2667000" cy="646902"/>
            </a:xfrm>
            <a:prstGeom prst="rect">
              <a:avLst/>
            </a:prstGeom>
          </p:spPr>
        </p:pic>
      </p:grpSp>
      <p:sp>
        <p:nvSpPr>
          <p:cNvPr id="22" name="Rectangle 2">
            <a:extLst>
              <a:ext uri="{FF2B5EF4-FFF2-40B4-BE49-F238E27FC236}">
                <a16:creationId xmlns:a16="http://schemas.microsoft.com/office/drawing/2014/main" id="{D61EA5F9-2DF6-90F7-4A02-977964649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616" y="4172472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15DCA2-DE52-1264-0CB8-CC7F5F753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146" y="2908967"/>
            <a:ext cx="917911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Survival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Kit: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EN: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12"/>
              </a:rPr>
              <a:t>https://view.genial.ly/622e6856f15c6f0018d1007b/presentation-e-close-survival-kit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PL: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13"/>
              </a:rPr>
              <a:t>https://view.genial.ly/63e21b9131b82900103ba831/presentation-e-close-survival-kit-pl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ES: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14"/>
              </a:rPr>
              <a:t>https://view.genial.ly/63e21a098a0377001253dc04/presentation-e-close-survival-kit-es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PT: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15"/>
              </a:rPr>
              <a:t>https://view.genial.ly/63e219f53cdade0011bd77c4/presentation-e-close-survival-kit-pt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DE: </a:t>
            </a: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ource Sans Pro" panose="020B0503030403020204" pitchFamily="34" charset="0"/>
                <a:hlinkClick r:id="rId16"/>
              </a:rPr>
              <a:t>https://view.genial.ly/63e21a273cdade0011bd7873/presentation-e-close-survival-kit-de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27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38811">
            <a:off x="7817057" y="-1501393"/>
            <a:ext cx="6834649" cy="286863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71264">
            <a:off x="5502369" y="-1648035"/>
            <a:ext cx="5677997" cy="237548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17611">
            <a:off x="-2488887" y="-1325963"/>
            <a:ext cx="6524067" cy="2729456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3708038" y="1423075"/>
            <a:ext cx="4775923" cy="1092395"/>
            <a:chOff x="4190657" y="1423075"/>
            <a:chExt cx="4775923" cy="1092395"/>
          </a:xfrm>
        </p:grpSpPr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0657" y="1423075"/>
              <a:ext cx="1428517" cy="1092395"/>
            </a:xfrm>
            <a:prstGeom prst="rect">
              <a:avLst/>
            </a:prstGeom>
          </p:spPr>
        </p:pic>
        <p:pic>
          <p:nvPicPr>
            <p:cNvPr id="10" name="Obraz 9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5563"/>
            <a:stretch/>
          </p:blipFill>
          <p:spPr>
            <a:xfrm>
              <a:off x="6563732" y="1637919"/>
              <a:ext cx="2402848" cy="662705"/>
            </a:xfrm>
            <a:prstGeom prst="rect">
              <a:avLst/>
            </a:prstGeom>
          </p:spPr>
        </p:pic>
      </p:grpSp>
      <p:pic>
        <p:nvPicPr>
          <p:cNvPr id="11" name="Obraz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187188">
            <a:off x="-320794" y="-2131978"/>
            <a:ext cx="6594117" cy="2767682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957616" y="5934279"/>
            <a:ext cx="10739084" cy="787196"/>
            <a:chOff x="957616" y="5934279"/>
            <a:chExt cx="10739084" cy="787196"/>
          </a:xfrm>
        </p:grpSpPr>
        <p:pic>
          <p:nvPicPr>
            <p:cNvPr id="17" name="Obraz 13">
              <a:extLst>
                <a:ext uri="{FF2B5EF4-FFF2-40B4-BE49-F238E27FC236}">
                  <a16:creationId xmlns:a16="http://schemas.microsoft.com/office/drawing/2014/main" id="{851189C7-8E1C-4669-910A-95E6909D7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616" y="5966902"/>
              <a:ext cx="1447296" cy="754573"/>
            </a:xfrm>
            <a:prstGeom prst="rect">
              <a:avLst/>
            </a:prstGeom>
          </p:spPr>
        </p:pic>
        <p:pic>
          <p:nvPicPr>
            <p:cNvPr id="18" name="Obraz 21" descr="Obraz zawierający tekst&#10;&#10;Opis wygenerowany automatycznie">
              <a:extLst>
                <a:ext uri="{FF2B5EF4-FFF2-40B4-BE49-F238E27FC236}">
                  <a16:creationId xmlns:a16="http://schemas.microsoft.com/office/drawing/2014/main" id="{F9880294-D786-4694-8FE7-1528EF0D4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2780" y="6057261"/>
              <a:ext cx="1905000" cy="609600"/>
            </a:xfrm>
            <a:prstGeom prst="rect">
              <a:avLst/>
            </a:prstGeom>
          </p:spPr>
        </p:pic>
        <p:pic>
          <p:nvPicPr>
            <p:cNvPr id="19" name="Obraz 25">
              <a:extLst>
                <a:ext uri="{FF2B5EF4-FFF2-40B4-BE49-F238E27FC236}">
                  <a16:creationId xmlns:a16="http://schemas.microsoft.com/office/drawing/2014/main" id="{FB7F538B-05C5-4F41-8B5B-9531C39E8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80127" y="6042926"/>
              <a:ext cx="2639685" cy="678549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029700" y="5934279"/>
              <a:ext cx="2667000" cy="646902"/>
            </a:xfrm>
            <a:prstGeom prst="rect">
              <a:avLst/>
            </a:prstGeom>
          </p:spPr>
        </p:pic>
      </p:grpSp>
      <p:sp>
        <p:nvSpPr>
          <p:cNvPr id="22" name="Rectangle 2">
            <a:extLst>
              <a:ext uri="{FF2B5EF4-FFF2-40B4-BE49-F238E27FC236}">
                <a16:creationId xmlns:a16="http://schemas.microsoft.com/office/drawing/2014/main" id="{D61EA5F9-2DF6-90F7-4A02-977964649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616" y="4172472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15DCA2-DE52-1264-0CB8-CC7F5F753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2020" y="3462965"/>
            <a:ext cx="312136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Toolbox</a:t>
            </a:r>
            <a:r>
              <a:rPr kumimoji="0" lang="pl-PL" altLang="pl-PL" sz="18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l-PL" altLang="pl-PL" sz="1800" b="1" i="0" u="none" strike="noStrike" cap="none" normalizeH="0" baseline="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database</a:t>
            </a:r>
            <a:endParaRPr kumimoji="0" lang="pl-PL" altLang="pl-PL" sz="1800" b="1" i="0" u="none" strike="noStrike" cap="none" normalizeH="0" baseline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l-PL" altLang="pl-PL" dirty="0">
              <a:latin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l-PL" altLang="pl-PL" sz="18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https://github.com/e-CLOSE</a:t>
            </a:r>
            <a:r>
              <a:rPr lang="pl-PL" altLang="pl-PL" dirty="0">
                <a:latin typeface="Arial"/>
                <a:cs typeface="Arial"/>
              </a:rPr>
              <a:t> </a:t>
            </a:r>
            <a:endParaRPr lang="pl-PL" altLang="pl-PL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20067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7a54182-580d-49c4-a6ae-6e3a126c9bce" xsi:nil="true"/>
    <lcf76f155ced4ddcb4097134ff3c332f xmlns="3630dafe-c01b-4670-a8f2-9f2de3a254c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2A043CD416854FA6CBD66A773DDCA7" ma:contentTypeVersion="17" ma:contentTypeDescription="Utwórz nowy dokument." ma:contentTypeScope="" ma:versionID="1caf4da8c459894f98e7fbbc7ab3522a">
  <xsd:schema xmlns:xsd="http://www.w3.org/2001/XMLSchema" xmlns:xs="http://www.w3.org/2001/XMLSchema" xmlns:p="http://schemas.microsoft.com/office/2006/metadata/properties" xmlns:ns2="3630dafe-c01b-4670-a8f2-9f2de3a254cb" xmlns:ns3="47a54182-580d-49c4-a6ae-6e3a126c9bce" targetNamespace="http://schemas.microsoft.com/office/2006/metadata/properties" ma:root="true" ma:fieldsID="eb7766b8ab825e1f02ba1d4710000845" ns2:_="" ns3:_="">
    <xsd:import namespace="3630dafe-c01b-4670-a8f2-9f2de3a254cb"/>
    <xsd:import namespace="47a54182-580d-49c4-a6ae-6e3a126c9b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30dafe-c01b-4670-a8f2-9f2de3a254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Tagi obrazów" ma:readOnly="false" ma:fieldId="{5cf76f15-5ced-4ddc-b409-7134ff3c332f}" ma:taxonomyMulti="true" ma:sspId="801e366f-1b14-43b1-b788-11d95fc9f6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54182-580d-49c4-a6ae-6e3a126c9bc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33f7560-deb9-4d3a-8401-1be9b15a1fb2}" ma:internalName="TaxCatchAll" ma:showField="CatchAllData" ma:web="47a54182-580d-49c4-a6ae-6e3a126c9b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A16791-4B18-4334-AE91-1A3AF5EE48AB}">
  <ds:schemaRefs>
    <ds:schemaRef ds:uri="http://schemas.microsoft.com/office/2006/documentManagement/types"/>
    <ds:schemaRef ds:uri="http://schemas.openxmlformats.org/package/2006/metadata/core-properties"/>
    <ds:schemaRef ds:uri="71a11a47-cc58-4255-bc0f-736f6f332663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cfd54633-6cb5-4d0b-9451-2c42208d0484"/>
    <ds:schemaRef ds:uri="http://purl.org/dc/terms/"/>
    <ds:schemaRef ds:uri="47a54182-580d-49c4-a6ae-6e3a126c9bce"/>
    <ds:schemaRef ds:uri="3630dafe-c01b-4670-a8f2-9f2de3a254cb"/>
  </ds:schemaRefs>
</ds:datastoreItem>
</file>

<file path=customXml/itemProps2.xml><?xml version="1.0" encoding="utf-8"?>
<ds:datastoreItem xmlns:ds="http://schemas.openxmlformats.org/officeDocument/2006/customXml" ds:itemID="{35791137-ABB3-42F1-A1D2-771CE33A26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30dafe-c01b-4670-a8f2-9f2de3a254cb"/>
    <ds:schemaRef ds:uri="47a54182-580d-49c4-a6ae-6e3a126c9b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1A1D1A-5720-457D-872E-8A5D1D45FA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228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Motyw pakietu Office</vt:lpstr>
      <vt:lpstr>Project title: A model for Interactive (A)Synchronous Learning in Online STEM Education Project number: 2020-1-PL01-KA226-HE-096239</vt:lpstr>
      <vt:lpstr>Intellectual Output 2  Distance Teaching Toolbox for Educators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Aleksandra Dawlud</dc:creator>
  <cp:lastModifiedBy>Agnieszka Roganowicz CWM</cp:lastModifiedBy>
  <cp:revision>15</cp:revision>
  <dcterms:created xsi:type="dcterms:W3CDTF">2021-04-20T22:09:33Z</dcterms:created>
  <dcterms:modified xsi:type="dcterms:W3CDTF">2023-04-28T10:40:12Z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0x0101005B2A043CD416854FA6CBD66A773DDCA7</vt:lpwstr>
  </property>
  <property fmtid="{D5CDD505-2E9C-101B-9397-08002B2CF9AE}" pid="3" name="MediaServiceImageTags">
    <vt:lpwstr/>
  </property>
</Properties>
</file>